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4" r:id="rId1"/>
    <p:sldMasterId id="2147483777" r:id="rId2"/>
  </p:sldMasterIdLst>
  <p:notesMasterIdLst>
    <p:notesMasterId r:id="rId14"/>
  </p:notesMasterIdLst>
  <p:sldIdLst>
    <p:sldId id="256" r:id="rId3"/>
    <p:sldId id="285" r:id="rId4"/>
    <p:sldId id="286" r:id="rId5"/>
    <p:sldId id="288" r:id="rId6"/>
    <p:sldId id="292" r:id="rId7"/>
    <p:sldId id="293" r:id="rId8"/>
    <p:sldId id="294" r:id="rId9"/>
    <p:sldId id="287" r:id="rId10"/>
    <p:sldId id="291" r:id="rId11"/>
    <p:sldId id="295" r:id="rId12"/>
    <p:sldId id="283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66FFFF"/>
    <a:srgbClr val="FF9900"/>
    <a:srgbClr val="FF9933"/>
    <a:srgbClr val="FF99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7" autoAdjust="0"/>
    <p:restoredTop sz="94747" autoAdjust="0"/>
  </p:normalViewPr>
  <p:slideViewPr>
    <p:cSldViewPr>
      <p:cViewPr varScale="1">
        <p:scale>
          <a:sx n="72" d="100"/>
          <a:sy n="72" d="100"/>
        </p:scale>
        <p:origin x="566" y="2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customXml" Target="../customXml/item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/>
              <a:t>Klepnutím lze upravit styly předlohy textu.</a:t>
            </a:r>
          </a:p>
          <a:p>
            <a:pPr lvl="1"/>
            <a:r>
              <a:rPr lang="cs-CZ" altLang="cs-CZ" noProof="0"/>
              <a:t>Druhá úroveň</a:t>
            </a:r>
          </a:p>
          <a:p>
            <a:pPr lvl="2"/>
            <a:r>
              <a:rPr lang="cs-CZ" altLang="cs-CZ" noProof="0"/>
              <a:t>Třetí úroveň</a:t>
            </a:r>
          </a:p>
          <a:p>
            <a:pPr lvl="3"/>
            <a:r>
              <a:rPr lang="cs-CZ" altLang="cs-CZ" noProof="0"/>
              <a:t>Čtvrtá úroveň</a:t>
            </a:r>
          </a:p>
          <a:p>
            <a:pPr lvl="4"/>
            <a:r>
              <a:rPr lang="cs-CZ" altLang="cs-CZ" noProof="0"/>
              <a:t>Pátá úroveň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F3CB30-18DC-4E19-958C-168A7B34A4D9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928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60759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9141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9149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20430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9418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70046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2580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09777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668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96372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0322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26315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15636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04037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97476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29019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747677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31095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598489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6723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51871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441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62025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525604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542953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9816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6401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7662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2907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13214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1220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2303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1710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192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5360" y="42446"/>
            <a:ext cx="11521280" cy="2207327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POVRCHOVÉ A PODZEMNÍ VODY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8616280" y="6477000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Praha 19.11. a 26.11. 2025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526D7EA1-5F3E-8CC1-E34A-D66110D3EEAF}"/>
              </a:ext>
            </a:extLst>
          </p:cNvPr>
          <p:cNvSpPr txBox="1"/>
          <p:nvPr/>
        </p:nvSpPr>
        <p:spPr>
          <a:xfrm rot="10800000" flipV="1">
            <a:off x="335360" y="4962753"/>
            <a:ext cx="11593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dirty="0">
                <a:latin typeface="+mj-lt"/>
              </a:rPr>
              <a:t>pro sdružení firem </a:t>
            </a:r>
            <a:r>
              <a:rPr lang="cs-CZ" sz="2200" dirty="0" err="1">
                <a:latin typeface="+mj-lt"/>
              </a:rPr>
              <a:t>ATEA</a:t>
            </a:r>
            <a:r>
              <a:rPr lang="cs-CZ" sz="2200" dirty="0">
                <a:latin typeface="+mj-lt"/>
              </a:rPr>
              <a:t> – Společnost pro Metropolitní plán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6B4C750-EECA-9E49-5621-60B5FA7D8C21}"/>
              </a:ext>
            </a:extLst>
          </p:cNvPr>
          <p:cNvSpPr txBox="1"/>
          <p:nvPr/>
        </p:nvSpPr>
        <p:spPr>
          <a:xfrm>
            <a:off x="335360" y="3212976"/>
            <a:ext cx="11521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i="1" dirty="0">
              <a:solidFill>
                <a:srgbClr val="0000FF"/>
              </a:solidFill>
            </a:endParaRPr>
          </a:p>
          <a:p>
            <a:pPr algn="ctr"/>
            <a:r>
              <a:rPr lang="cs-CZ" i="1" dirty="0">
                <a:solidFill>
                  <a:srgbClr val="0000FF"/>
                </a:solidFill>
              </a:rPr>
              <a:t>Ing. Robin Hála, Divize 06 </a:t>
            </a:r>
            <a:br>
              <a:rPr lang="cs-CZ" i="1" dirty="0">
                <a:solidFill>
                  <a:srgbClr val="0000FF"/>
                </a:solidFill>
              </a:rPr>
            </a:br>
            <a:r>
              <a:rPr lang="cs-CZ" i="1" dirty="0">
                <a:solidFill>
                  <a:srgbClr val="0000FF"/>
                </a:solidFill>
              </a:rPr>
              <a:t>Vodohospodářský rozvoj a výstavba a.s.</a:t>
            </a:r>
            <a:br>
              <a:rPr lang="cs-CZ" i="1" dirty="0">
                <a:solidFill>
                  <a:srgbClr val="0000FF"/>
                </a:solidFill>
              </a:rPr>
            </a:br>
            <a:r>
              <a:rPr lang="cs-CZ" i="1" dirty="0">
                <a:solidFill>
                  <a:srgbClr val="0000FF"/>
                </a:solidFill>
              </a:rPr>
              <a:t>Nábřežní 4, 150 00 Praha 5 - Smíchov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F938ADB-8069-8F3D-AA24-2B9739CDE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63" y="2571194"/>
            <a:ext cx="2899073" cy="9619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96152B-906D-9E52-20CA-820CFE00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894" y="332656"/>
            <a:ext cx="8596668" cy="731168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Vinořský potok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164F5C-187E-8BDA-3005-1D400F0321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4783"/>
            <a:ext cx="8596668" cy="4556579"/>
          </a:xfrm>
        </p:spPr>
        <p:txBody>
          <a:bodyPr/>
          <a:lstStyle/>
          <a:p>
            <a:r>
              <a:rPr lang="cs-CZ" dirty="0"/>
              <a:t>V lokalitách zasahujících do povodí Vinořského potoka vymezit plochy pro snížení povrchového odtoku a posílení retenční schopnosti území</a:t>
            </a:r>
          </a:p>
          <a:p>
            <a:r>
              <a:rPr lang="cs-CZ" dirty="0"/>
              <a:t>Individuální regulativ v KLZ</a:t>
            </a:r>
          </a:p>
          <a:p>
            <a:r>
              <a:rPr lang="cs-CZ" i="1" dirty="0"/>
              <a:t>„Při umísťování budov a jiných staveb a provádění změn v území je nutné snižovat povrchový odtok vod a posilovat retenční schopnost v území.“</a:t>
            </a:r>
          </a:p>
          <a:p>
            <a:r>
              <a:rPr lang="cs-CZ" dirty="0"/>
              <a:t>Kromě tohoto individuálního regulativu Metropolitní plán v bezprostředním okolí Vinořského potoka vymezuje transformační plochy pro krajinné úpravy, které umožní realizovat opatření pro retenci.</a:t>
            </a:r>
          </a:p>
        </p:txBody>
      </p:sp>
    </p:spTree>
    <p:extLst>
      <p:ext uri="{BB962C8B-B14F-4D97-AF65-F5344CB8AC3E}">
        <p14:creationId xmlns:p14="http://schemas.microsoft.com/office/powerpoint/2010/main" val="3160845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7ACB98-2BF5-A866-47BA-D9B699CDB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156238"/>
            <a:ext cx="8596668" cy="752482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Shrnutí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9F63440-164E-8A62-4736-99190A6F8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36" y="908720"/>
            <a:ext cx="11233248" cy="5688631"/>
          </a:xfrm>
        </p:spPr>
        <p:txBody>
          <a:bodyPr>
            <a:normAutofit/>
          </a:bodyPr>
          <a:lstStyle/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Stávající </a:t>
            </a:r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kumulativní povrchové odtoky jsou významné 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zatěžují vodní toky nárazovým množstvím a znečištěním. </a:t>
            </a:r>
          </a:p>
          <a:p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Vyšší procento zpevněných ploch brání infiltraci do půdy čímž urychluje odtok. </a:t>
            </a:r>
          </a:p>
          <a:p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Předpokládané nárůsty na rozvojových nebo transformačních plochách jsou součtově vůči současnému stavu zanedbatelné a lokální významnosti pokrývají navržené retence. </a:t>
            </a:r>
          </a:p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Navržená retence vody v MPP je správná jakožto ochrana jakosti vody a koryt vodních toků a přilehlých staveb v zátopě, nikoliv ovšem jako adaptační opatření proti klimatické změně a stávajícímu mikroklimatu v zastavěných lokalitách. </a:t>
            </a:r>
            <a:endParaRPr lang="cs-CZ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Proto je doporučeno vymezovat plochy ke </a:t>
            </a:r>
            <a:r>
              <a:rPr lang="cs-CZ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zpropustnění</a:t>
            </a:r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zasakování nebo povrchovému zadržení a odparu ve většině lokalit. </a:t>
            </a:r>
          </a:p>
          <a:p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Cílem je zvýšení infiltrace vody v místě dopadu srážek a zlepšení mikroklimatu sídla jeho ochlazováním. </a:t>
            </a:r>
          </a:p>
          <a:p>
            <a:r>
              <a:rPr lang="cs-CZ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Aplikovat princip modrozelené infrastruktury a rozšiřovat ji postupně odspodu až po vrcholové (pramenné) části povodí.</a:t>
            </a:r>
          </a:p>
          <a:p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Projektově a prostorově včas řešit průběžnou retenci a čištění </a:t>
            </a:r>
            <a:r>
              <a:rPr lang="cs-CZ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splachových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vod z významných dopravních staveb - minimalizovat dopad na vodní tok (</a:t>
            </a:r>
            <a:r>
              <a:rPr lang="cs-CZ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hydromorfologie</a:t>
            </a:r>
            <a:r>
              <a:rPr lang="cs-CZ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cs-CZ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010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18D124-742A-58E7-F994-ECF15A267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260648"/>
            <a:ext cx="8596668" cy="659160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Vlivy na vodní prostředí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FFFB542-737A-5CDC-357D-9174402D3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400" y="1196752"/>
            <a:ext cx="9505056" cy="5040560"/>
          </a:xfrm>
        </p:spPr>
        <p:txBody>
          <a:bodyPr>
            <a:normAutofit/>
          </a:bodyPr>
          <a:lstStyle/>
          <a:p>
            <a:r>
              <a:rPr lang="cs-CZ" dirty="0"/>
              <a:t>Zvýšení povrchového odtoku novou výstavbou</a:t>
            </a:r>
          </a:p>
          <a:p>
            <a:r>
              <a:rPr lang="cs-CZ" dirty="0"/>
              <a:t>Střety lokalit s jevy vodního hospodářství</a:t>
            </a:r>
          </a:p>
          <a:p>
            <a:pPr lvl="1"/>
            <a:r>
              <a:rPr lang="cs-CZ" dirty="0"/>
              <a:t>Záplavová území, prvky PPO</a:t>
            </a:r>
          </a:p>
          <a:p>
            <a:pPr lvl="1"/>
            <a:r>
              <a:rPr lang="cs-CZ" dirty="0"/>
              <a:t>Vodních zdroje</a:t>
            </a:r>
          </a:p>
          <a:p>
            <a:pPr lvl="1"/>
            <a:r>
              <a:rPr lang="cs-CZ" dirty="0"/>
              <a:t>Vodní plochy</a:t>
            </a:r>
          </a:p>
          <a:p>
            <a:pPr lvl="1"/>
            <a:r>
              <a:rPr lang="cs-CZ" dirty="0"/>
              <a:t>Vodní toky otevřené / </a:t>
            </a:r>
            <a:r>
              <a:rPr lang="cs-CZ" dirty="0" err="1"/>
              <a:t>zatrubněné</a:t>
            </a:r>
            <a:endParaRPr lang="cs-CZ" dirty="0"/>
          </a:p>
          <a:p>
            <a:pPr lvl="1"/>
            <a:r>
              <a:rPr lang="cs-CZ" dirty="0"/>
              <a:t>Meliorace</a:t>
            </a:r>
          </a:p>
          <a:p>
            <a:r>
              <a:rPr lang="cs-CZ" dirty="0"/>
              <a:t>Plánovaná výstavba dopravní a technické infrastruktury</a:t>
            </a:r>
          </a:p>
          <a:p>
            <a:r>
              <a:rPr lang="cs-CZ" dirty="0"/>
              <a:t>Plánovaná výstavba VH infrastruktury </a:t>
            </a:r>
          </a:p>
          <a:p>
            <a:pPr lvl="1"/>
            <a:r>
              <a:rPr lang="cs-CZ" dirty="0"/>
              <a:t>ČOV a kanalizace, DUN, záchytné nádrže </a:t>
            </a:r>
          </a:p>
          <a:p>
            <a:pPr lvl="1"/>
            <a:r>
              <a:rPr lang="cs-CZ" dirty="0"/>
              <a:t>Nové retenční prostory (rybníky, poldry)</a:t>
            </a:r>
          </a:p>
          <a:p>
            <a:pPr lvl="1"/>
            <a:r>
              <a:rPr lang="cs-CZ" dirty="0"/>
              <a:t>Revitalizace vodních toků a niv</a:t>
            </a:r>
          </a:p>
          <a:p>
            <a:pPr lvl="1"/>
            <a:r>
              <a:rPr lang="cs-CZ" dirty="0"/>
              <a:t>vodovody a vodojemy</a:t>
            </a:r>
          </a:p>
          <a:p>
            <a:pPr lvl="1"/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55076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863FFE-17D6-09DA-0167-5DDBDA13D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71400"/>
            <a:ext cx="8596668" cy="803176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Záplavová území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DE47F5-6CD7-3676-0E3D-864706834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44" y="930208"/>
            <a:ext cx="6552728" cy="3880773"/>
          </a:xfrm>
        </p:spPr>
        <p:txBody>
          <a:bodyPr>
            <a:normAutofit fontScale="85000" lnSpcReduction="20000"/>
          </a:bodyPr>
          <a:lstStyle/>
          <a:p>
            <a:r>
              <a:rPr lang="cs-CZ" dirty="0"/>
              <a:t>Upravuje čl. 134 výrokové části MPP</a:t>
            </a:r>
          </a:p>
          <a:p>
            <a:r>
              <a:rPr lang="cs-CZ" dirty="0"/>
              <a:t>Omezení dle typu ZÚ (vyplývá z </a:t>
            </a:r>
            <a:r>
              <a:rPr lang="cs-CZ" dirty="0" err="1"/>
              <a:t>v.z</a:t>
            </a:r>
            <a:r>
              <a:rPr lang="cs-CZ" dirty="0"/>
              <a:t>.)</a:t>
            </a:r>
          </a:p>
          <a:p>
            <a:endParaRPr lang="cs-CZ" dirty="0"/>
          </a:p>
          <a:p>
            <a:r>
              <a:rPr lang="cs-CZ" dirty="0"/>
              <a:t>163 Papírenská, 257 </a:t>
            </a:r>
            <a:r>
              <a:rPr lang="cs-CZ" dirty="0" err="1"/>
              <a:t>Lahovičky</a:t>
            </a:r>
            <a:r>
              <a:rPr lang="cs-CZ" dirty="0"/>
              <a:t>, </a:t>
            </a:r>
          </a:p>
          <a:p>
            <a:r>
              <a:rPr lang="cs-CZ" dirty="0"/>
              <a:t>381 Zámky, 636 Přístav Radotín (414/636/5649), </a:t>
            </a:r>
          </a:p>
          <a:p>
            <a:r>
              <a:rPr lang="cs-CZ" dirty="0"/>
              <a:t>714 Chuchelské závodiště, 705 Malá říčka</a:t>
            </a:r>
          </a:p>
          <a:p>
            <a:endParaRPr lang="cs-CZ" dirty="0"/>
          </a:p>
          <a:p>
            <a:r>
              <a:rPr lang="cs-CZ" dirty="0"/>
              <a:t>VVP (800/147/2067, 800/147/2236, 800/843/2306)</a:t>
            </a:r>
          </a:p>
          <a:p>
            <a:endParaRPr lang="cs-CZ" dirty="0"/>
          </a:p>
          <a:p>
            <a:r>
              <a:rPr lang="cs-CZ" dirty="0"/>
              <a:t>Projektové opatření specifické – individuální regulativ v KLZ </a:t>
            </a:r>
          </a:p>
          <a:p>
            <a:r>
              <a:rPr lang="cs-CZ" i="1" dirty="0"/>
              <a:t>„Při umísťování budov a řešení protipovodňové ochrany ve vymezených záplavových územích minimalizovat vliv úprav na odtokové poměry v navazujících částech povodí.“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03D55FB-35CB-9727-7FF5-227FC2B44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4" t="7653" r="12581" b="10327"/>
          <a:stretch>
            <a:fillRect/>
          </a:stretch>
        </p:blipFill>
        <p:spPr bwMode="auto">
          <a:xfrm>
            <a:off x="6187187" y="2132856"/>
            <a:ext cx="6000508" cy="45209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0145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24C287-B50D-EC4C-5376-9A5614EAF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32656"/>
            <a:ext cx="8596668" cy="720080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Ochranná pásma vodních zdrojů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ED0CC26-3801-85C5-64D3-82BEC5315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980728"/>
            <a:ext cx="8596668" cy="5060635"/>
          </a:xfrm>
        </p:spPr>
        <p:txBody>
          <a:bodyPr/>
          <a:lstStyle/>
          <a:p>
            <a:r>
              <a:rPr lang="cs-CZ" dirty="0"/>
              <a:t>Zličín</a:t>
            </a:r>
          </a:p>
          <a:p>
            <a:r>
              <a:rPr lang="cs-CZ" dirty="0"/>
              <a:t>Smíchov</a:t>
            </a:r>
          </a:p>
          <a:p>
            <a:r>
              <a:rPr lang="cs-CZ" dirty="0"/>
              <a:t>ÚV Podolí</a:t>
            </a:r>
          </a:p>
          <a:p>
            <a:endParaRPr lang="cs-CZ" dirty="0"/>
          </a:p>
          <a:p>
            <a:r>
              <a:rPr lang="cs-CZ" dirty="0"/>
              <a:t>Minimalizovat riziko</a:t>
            </a:r>
          </a:p>
          <a:p>
            <a:pPr marL="0" indent="0">
              <a:buNone/>
            </a:pPr>
            <a:r>
              <a:rPr lang="cs-CZ" dirty="0"/>
              <a:t>ohrožení vodního zdroje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F71FC3-6C65-F4F7-9E7E-6008B8083F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9910" y="949776"/>
            <a:ext cx="8196386" cy="5791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250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16A06F-DA98-450C-8369-BF28CB181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133" y="156237"/>
            <a:ext cx="8596668" cy="660400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Vodní toky, vodní plochy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59DEFD-175E-4C59-37E9-C0FF6E5A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908720"/>
            <a:ext cx="8596668" cy="5472608"/>
          </a:xfrm>
        </p:spPr>
        <p:txBody>
          <a:bodyPr>
            <a:normAutofit lnSpcReduction="10000"/>
          </a:bodyPr>
          <a:lstStyle/>
          <a:p>
            <a:r>
              <a:rPr lang="cs-CZ" dirty="0"/>
              <a:t>374 km drobných vodních toků + Vltava + Berounka</a:t>
            </a:r>
          </a:p>
          <a:p>
            <a:r>
              <a:rPr lang="cs-CZ" dirty="0"/>
              <a:t>169 km zakrytých</a:t>
            </a:r>
          </a:p>
          <a:p>
            <a:r>
              <a:rPr lang="cs-CZ" dirty="0"/>
              <a:t>40 % délky je upraveno</a:t>
            </a:r>
          </a:p>
          <a:p>
            <a:r>
              <a:rPr lang="cs-CZ" dirty="0"/>
              <a:t>K roku 2022 revitalizováno 28 km</a:t>
            </a:r>
          </a:p>
          <a:p>
            <a:endParaRPr lang="cs-CZ" dirty="0"/>
          </a:p>
          <a:p>
            <a:r>
              <a:rPr lang="cs-CZ" dirty="0"/>
              <a:t>Hodnocení přísnější u zakrytých úseků</a:t>
            </a:r>
          </a:p>
          <a:p>
            <a:r>
              <a:rPr lang="cs-CZ" dirty="0"/>
              <a:t>Významnost dle délky úseku a typu lokalit</a:t>
            </a:r>
          </a:p>
          <a:p>
            <a:r>
              <a:rPr lang="cs-CZ" dirty="0"/>
              <a:t>Doporučení k revitalizaci</a:t>
            </a:r>
          </a:p>
          <a:p>
            <a:r>
              <a:rPr lang="cs-CZ" dirty="0"/>
              <a:t>Modrozelená infrastruktura</a:t>
            </a:r>
          </a:p>
          <a:p>
            <a:endParaRPr lang="cs-CZ" dirty="0"/>
          </a:p>
          <a:p>
            <a:r>
              <a:rPr lang="cs-CZ" dirty="0"/>
              <a:t>290 ha vodních ploch </a:t>
            </a:r>
          </a:p>
          <a:p>
            <a:pPr marL="0" indent="0">
              <a:buNone/>
            </a:pPr>
            <a:r>
              <a:rPr lang="cs-CZ" dirty="0"/>
              <a:t>(3 přehrady, 182 rybníků, 37 retenčních nádrží)</a:t>
            </a:r>
          </a:p>
          <a:p>
            <a:r>
              <a:rPr lang="cs-CZ" dirty="0"/>
              <a:t>Stálá retence 4,42 mil.m</a:t>
            </a:r>
            <a:r>
              <a:rPr lang="cs-CZ" baseline="30000" dirty="0"/>
              <a:t>3</a:t>
            </a:r>
            <a:r>
              <a:rPr lang="cs-CZ" dirty="0"/>
              <a:t>, dočasná 3,24 mil.m</a:t>
            </a:r>
            <a:r>
              <a:rPr lang="cs-CZ" baseline="30000" dirty="0"/>
              <a:t>3</a:t>
            </a:r>
          </a:p>
          <a:p>
            <a:r>
              <a:rPr lang="cs-CZ" dirty="0"/>
              <a:t>Návrh MPP – stálá 0,52 mil.m</a:t>
            </a:r>
            <a:r>
              <a:rPr lang="cs-CZ" baseline="30000" dirty="0"/>
              <a:t>3</a:t>
            </a:r>
            <a:r>
              <a:rPr lang="cs-CZ" dirty="0"/>
              <a:t>, dočasná 1,7 mil.m</a:t>
            </a:r>
            <a:r>
              <a:rPr lang="cs-CZ" baseline="30000" dirty="0"/>
              <a:t>3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5747C08-C8FB-6EB2-114B-130AD5D1D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964" y="0"/>
            <a:ext cx="55916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91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5F7292-4361-3FC7-66B9-3D9B020B4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156238"/>
            <a:ext cx="8596668" cy="765666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Odvodnění zemědělských pozemků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3F41AA-CCD8-09E7-711F-99A147B65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Hodnocení vlivu do -1</a:t>
            </a:r>
          </a:p>
          <a:p>
            <a:r>
              <a:rPr lang="cs-CZ" dirty="0"/>
              <a:t>Příležitost k transformaci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1D63EA2-B29C-F8EC-9B5E-5EB1BE1F3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921904"/>
            <a:ext cx="8085934" cy="588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49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FC56F5-523C-9F6E-DBDE-602F9801E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88640"/>
            <a:ext cx="8596668" cy="731168"/>
          </a:xfrm>
        </p:spPr>
        <p:txBody>
          <a:bodyPr/>
          <a:lstStyle/>
          <a:p>
            <a:r>
              <a:rPr lang="cs-CZ" dirty="0">
                <a:solidFill>
                  <a:srgbClr val="0000FF"/>
                </a:solidFill>
              </a:rPr>
              <a:t>Dopravní a technická infrastruktura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430426B-A0D6-0FF3-E522-4FAFBB766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919809"/>
            <a:ext cx="10459226" cy="5121554"/>
          </a:xfrm>
        </p:spPr>
        <p:txBody>
          <a:bodyPr>
            <a:normAutofit/>
          </a:bodyPr>
          <a:lstStyle/>
          <a:p>
            <a:r>
              <a:rPr lang="cs-CZ" dirty="0"/>
              <a:t>Riziko zvýšení odtoku z nových nepropustných ploch</a:t>
            </a:r>
          </a:p>
          <a:p>
            <a:r>
              <a:rPr lang="cs-CZ" dirty="0"/>
              <a:t>Křížení s vodními toky, melioracemi</a:t>
            </a:r>
          </a:p>
          <a:p>
            <a:r>
              <a:rPr lang="cs-CZ" dirty="0"/>
              <a:t>Možnost  drénování území</a:t>
            </a:r>
          </a:p>
          <a:p>
            <a:r>
              <a:rPr lang="cs-CZ" dirty="0"/>
              <a:t>Zásah do ZÚ</a:t>
            </a:r>
          </a:p>
          <a:p>
            <a:endParaRPr lang="cs-CZ" dirty="0"/>
          </a:p>
          <a:p>
            <a:r>
              <a:rPr lang="cs-CZ" dirty="0"/>
              <a:t>Zejména Pražský okruh a další významné dopravní tepny</a:t>
            </a:r>
          </a:p>
          <a:p>
            <a:r>
              <a:rPr lang="cs-CZ" dirty="0"/>
              <a:t>Řešení skrze projektová opatření obecná</a:t>
            </a:r>
          </a:p>
          <a:p>
            <a:pPr lvl="1"/>
            <a:r>
              <a:rPr lang="cs-CZ" dirty="0"/>
              <a:t>Ochrana odtokových poměrů, kapacitní stavby</a:t>
            </a:r>
          </a:p>
          <a:p>
            <a:pPr lvl="1"/>
            <a:r>
              <a:rPr lang="cs-CZ" dirty="0"/>
              <a:t>Minimalizace zásahu do vodního toku / hydrologického režimu</a:t>
            </a:r>
          </a:p>
          <a:p>
            <a:pPr lvl="1"/>
            <a:r>
              <a:rPr lang="cs-CZ" dirty="0"/>
              <a:t>Podpora infiltrace a průběžné (kaskádové) retence před jednou akumulací v nejnižším místě</a:t>
            </a:r>
          </a:p>
          <a:p>
            <a:pPr lvl="1"/>
            <a:r>
              <a:rPr lang="cs-CZ" dirty="0"/>
              <a:t>Předčištění srážkových (</a:t>
            </a:r>
            <a:r>
              <a:rPr lang="cs-CZ" dirty="0" err="1"/>
              <a:t>splachových</a:t>
            </a:r>
            <a:r>
              <a:rPr lang="cs-CZ" dirty="0"/>
              <a:t>) vod</a:t>
            </a:r>
          </a:p>
          <a:p>
            <a:endParaRPr lang="cs-CZ" dirty="0"/>
          </a:p>
          <a:p>
            <a:r>
              <a:rPr lang="cs-CZ" dirty="0"/>
              <a:t>Projektové řešení Stanice metra Nádraží Krč (621/847/1013) – individuální regulativ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81096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C6C5B8-D49C-6EBA-FC13-4B29DAAEC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Povrchový odtok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A984074-B48A-1739-0105-7C6B5217C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C913A8A3-0016-3D6B-E109-A38EA4556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4" y="0"/>
            <a:ext cx="9695220" cy="6858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79B4B07-4EF7-260B-D647-2848A6D68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911" y="0"/>
            <a:ext cx="941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4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obsah 5">
            <a:extLst>
              <a:ext uri="{FF2B5EF4-FFF2-40B4-BE49-F238E27FC236}">
                <a16:creationId xmlns:a16="http://schemas.microsoft.com/office/drawing/2014/main" id="{272D0491-7AE4-2FC3-A19F-EA012AE201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823368"/>
              </p:ext>
            </p:extLst>
          </p:nvPr>
        </p:nvGraphicFramePr>
        <p:xfrm>
          <a:off x="4799856" y="267342"/>
          <a:ext cx="7272811" cy="58259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0055">
                  <a:extLst>
                    <a:ext uri="{9D8B030D-6E8A-4147-A177-3AD203B41FA5}">
                      <a16:colId xmlns:a16="http://schemas.microsoft.com/office/drawing/2014/main" val="696347296"/>
                    </a:ext>
                  </a:extLst>
                </a:gridCol>
                <a:gridCol w="756609">
                  <a:extLst>
                    <a:ext uri="{9D8B030D-6E8A-4147-A177-3AD203B41FA5}">
                      <a16:colId xmlns:a16="http://schemas.microsoft.com/office/drawing/2014/main" val="447326050"/>
                    </a:ext>
                  </a:extLst>
                </a:gridCol>
                <a:gridCol w="611447">
                  <a:extLst>
                    <a:ext uri="{9D8B030D-6E8A-4147-A177-3AD203B41FA5}">
                      <a16:colId xmlns:a16="http://schemas.microsoft.com/office/drawing/2014/main" val="1918689063"/>
                    </a:ext>
                  </a:extLst>
                </a:gridCol>
                <a:gridCol w="515329">
                  <a:extLst>
                    <a:ext uri="{9D8B030D-6E8A-4147-A177-3AD203B41FA5}">
                      <a16:colId xmlns:a16="http://schemas.microsoft.com/office/drawing/2014/main" val="1531488587"/>
                    </a:ext>
                  </a:extLst>
                </a:gridCol>
                <a:gridCol w="952136">
                  <a:extLst>
                    <a:ext uri="{9D8B030D-6E8A-4147-A177-3AD203B41FA5}">
                      <a16:colId xmlns:a16="http://schemas.microsoft.com/office/drawing/2014/main" val="894181587"/>
                    </a:ext>
                  </a:extLst>
                </a:gridCol>
                <a:gridCol w="611447">
                  <a:extLst>
                    <a:ext uri="{9D8B030D-6E8A-4147-A177-3AD203B41FA5}">
                      <a16:colId xmlns:a16="http://schemas.microsoft.com/office/drawing/2014/main" val="3342864371"/>
                    </a:ext>
                  </a:extLst>
                </a:gridCol>
                <a:gridCol w="611447">
                  <a:extLst>
                    <a:ext uri="{9D8B030D-6E8A-4147-A177-3AD203B41FA5}">
                      <a16:colId xmlns:a16="http://schemas.microsoft.com/office/drawing/2014/main" val="3998047858"/>
                    </a:ext>
                  </a:extLst>
                </a:gridCol>
                <a:gridCol w="611447">
                  <a:extLst>
                    <a:ext uri="{9D8B030D-6E8A-4147-A177-3AD203B41FA5}">
                      <a16:colId xmlns:a16="http://schemas.microsoft.com/office/drawing/2014/main" val="200766426"/>
                    </a:ext>
                  </a:extLst>
                </a:gridCol>
                <a:gridCol w="611447">
                  <a:extLst>
                    <a:ext uri="{9D8B030D-6E8A-4147-A177-3AD203B41FA5}">
                      <a16:colId xmlns:a16="http://schemas.microsoft.com/office/drawing/2014/main" val="3499032213"/>
                    </a:ext>
                  </a:extLst>
                </a:gridCol>
                <a:gridCol w="611447">
                  <a:extLst>
                    <a:ext uri="{9D8B030D-6E8A-4147-A177-3AD203B41FA5}">
                      <a16:colId xmlns:a16="http://schemas.microsoft.com/office/drawing/2014/main" val="2345429810"/>
                    </a:ext>
                  </a:extLst>
                </a:gridCol>
              </a:tblGrid>
              <a:tr h="199852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 dirty="0">
                          <a:effectLst/>
                        </a:rPr>
                        <a:t>Název</a:t>
                      </a:r>
                      <a:endParaRPr lang="cs-CZ" sz="800" b="1" cap="all" spc="-1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kumulovaný odtok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retence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podíl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specifický odtok (l/s/ha)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156162"/>
                  </a:ext>
                </a:extLst>
              </a:tr>
              <a:tr h="37664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rozdíl současnost x MPP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vč. MPP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retence 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současný stav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návrh MPP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456707"/>
                  </a:ext>
                </a:extLst>
              </a:tr>
              <a:tr h="56496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(m3)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(m3/km2)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nárůst (%)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celková (m3)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A</a:t>
                      </a:r>
                      <a:br>
                        <a:rPr lang="cs-CZ" sz="800" cap="all" spc="-10">
                          <a:effectLst/>
                        </a:rPr>
                      </a:br>
                      <a:r>
                        <a:rPr lang="cs-CZ" sz="800" cap="all" spc="-10">
                          <a:effectLst/>
                        </a:rPr>
                        <a:t>odtoku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bez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s retencí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bez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800" cap="all" spc="-10">
                          <a:effectLst/>
                        </a:rPr>
                        <a:t>s retencí</a:t>
                      </a:r>
                      <a:endParaRPr lang="cs-CZ" sz="800" b="1" cap="all" spc="-1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1624937725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Únětický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15 841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928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9,5%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140 543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77%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-14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1671778650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Mratínský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29 319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1070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9,3%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361 416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104%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-64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2779270588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Lipanský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5 188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603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8,3%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3 465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-39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1746757724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Vinořský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18 347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848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8,2%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31 437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13%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-62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2736675831"/>
                  </a:ext>
                </a:extLst>
              </a:tr>
              <a:tr h="4237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Rokytka - horní část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27 854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515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5,9%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1 145 654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228%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-21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66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2612721178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Kunratický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15 809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605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5,0%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597 559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180%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-67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3178886743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Výmola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3 749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269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3,9%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10 400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-38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-36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-36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811221667"/>
                  </a:ext>
                </a:extLst>
              </a:tr>
              <a:tr h="4237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Rokytka - dolní část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27 225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471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3,3%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1 202 962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143%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-81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1794692527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Zelenečský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154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335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2,6%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0%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1616430093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Dalejský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8 775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291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2,2%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534 124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132%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3672928410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 dirty="0">
                          <a:effectLst/>
                        </a:rPr>
                        <a:t>Botič - horní část</a:t>
                      </a:r>
                      <a:endParaRPr lang="cs-CZ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4 752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213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2,1%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3 823 192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1628%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807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893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3981674067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Litovický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7 348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220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2,0%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929 748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254%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-60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69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-61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1376900431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Motolský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3425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215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1,6%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128 234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58%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-78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-33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2474772240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Botič - dolní část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10 172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252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1,4%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48 811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7%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-101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-101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-103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-96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3177962686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Libušský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1 021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0,9%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205 267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172%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2681694455"/>
                  </a:ext>
                </a:extLst>
              </a:tr>
              <a:tr h="4237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Vltava a drobné přítoky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10 830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103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0,7%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645 178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42%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-81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-82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45873925"/>
                  </a:ext>
                </a:extLst>
              </a:tr>
              <a:tr h="4472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Berounka a drobné přítoky</a:t>
                      </a:r>
                      <a:r>
                        <a:rPr lang="cs-CZ" sz="1000" baseline="30000">
                          <a:effectLst/>
                        </a:rPr>
                        <a:t>13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501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45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0,4%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58 328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52%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-55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-28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-56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-27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240188166"/>
                  </a:ext>
                </a:extLst>
              </a:tr>
              <a:tr h="2118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Radotínský potok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22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0,0%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9 350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8%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-39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>
                          <a:effectLst/>
                        </a:rPr>
                        <a:t>-42</a:t>
                      </a:r>
                      <a:endParaRPr lang="cs-CZ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540385" algn="l"/>
                        </a:tabLst>
                      </a:pPr>
                      <a:r>
                        <a:rPr lang="cs-CZ" sz="900" dirty="0">
                          <a:effectLst/>
                        </a:rPr>
                        <a:t>-39</a:t>
                      </a:r>
                      <a:endParaRPr lang="cs-CZ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3" marR="43943" marT="0" marB="0" anchor="b"/>
                </a:tc>
                <a:extLst>
                  <a:ext uri="{0D108BD9-81ED-4DB2-BD59-A6C34878D82A}">
                    <a16:rowId xmlns:a16="http://schemas.microsoft.com/office/drawing/2014/main" val="4072802387"/>
                  </a:ext>
                </a:extLst>
              </a:tr>
            </a:tbl>
          </a:graphicData>
        </a:graphic>
      </p:graphicFrame>
      <p:pic>
        <p:nvPicPr>
          <p:cNvPr id="4" name="Obrázek 3" descr="Obsah obrázku mapa, atlas, text&#10;&#10;Obsah generovaný pomocí AI může být nesprávný.">
            <a:extLst>
              <a:ext uri="{FF2B5EF4-FFF2-40B4-BE49-F238E27FC236}">
                <a16:creationId xmlns:a16="http://schemas.microsoft.com/office/drawing/2014/main" id="{A822828A-F5BF-1F62-7B69-440277C27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6632"/>
            <a:ext cx="4382174" cy="3152242"/>
          </a:xfrm>
          <a:prstGeom prst="rect">
            <a:avLst/>
          </a:prstGeom>
        </p:spPr>
      </p:pic>
      <p:pic>
        <p:nvPicPr>
          <p:cNvPr id="5" name="Obrázek 4" descr="Obsah obrázku mapa, text, atlas&#10;&#10;Obsah generovaný pomocí AI může být nesprávný.">
            <a:extLst>
              <a:ext uri="{FF2B5EF4-FFF2-40B4-BE49-F238E27FC236}">
                <a16:creationId xmlns:a16="http://schemas.microsoft.com/office/drawing/2014/main" id="{BBB393DF-59F7-21FC-5C9D-430EAE1FC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8" y="3591483"/>
            <a:ext cx="4503698" cy="3149885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7C33A5E0-CE07-14F1-6852-A48C719A3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1698" y="-39316"/>
            <a:ext cx="145685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DE1F757-3462-8E45-B7B9-EE65334DE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1698" y="267341"/>
            <a:ext cx="14568584" cy="52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8580887"/>
      </p:ext>
    </p:extLst>
  </p:cSld>
  <p:clrMapOvr>
    <a:masterClrMapping/>
  </p:clrMapOvr>
</p:sld>
</file>

<file path=ppt/theme/theme1.xml><?xml version="1.0" encoding="utf-8"?>
<a:theme xmlns:a="http://schemas.openxmlformats.org/drawingml/2006/main" name="1_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Vlastní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A5F6BC2463CB74F934B95D1CB51D07A" ma:contentTypeVersion="12" ma:contentTypeDescription="Vytvoří nový dokument" ma:contentTypeScope="" ma:versionID="1138c7fabdcca6ebaefeedb8d2b53bef">
  <xsd:schema xmlns:xsd="http://www.w3.org/2001/XMLSchema" xmlns:xs="http://www.w3.org/2001/XMLSchema" xmlns:p="http://schemas.microsoft.com/office/2006/metadata/properties" xmlns:ns2="924aed48-48ee-493b-a199-e3b06e966ec3" xmlns:ns3="d12671fc-1c07-45ea-bbea-44c9b49f94d0" targetNamespace="http://schemas.microsoft.com/office/2006/metadata/properties" ma:root="true" ma:fieldsID="6fbf7e0a755e0afab0bfc22bc9d05fdf" ns2:_="" ns3:_="">
    <xsd:import namespace="924aed48-48ee-493b-a199-e3b06e966ec3"/>
    <xsd:import namespace="d12671fc-1c07-45ea-bbea-44c9b49f9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aed48-48ee-493b-a199-e3b06e966e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655dc0b0-28f5-4896-9c77-88b76e1b7d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2671fc-1c07-45ea-bbea-44c9b49f94d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fc0a15b7-bd38-4e42-8c52-4f1c2a7db28e}" ma:internalName="TaxCatchAll" ma:showField="CatchAllData" ma:web="d12671fc-1c07-45ea-bbea-44c9b49f9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4aed48-48ee-493b-a199-e3b06e966ec3">
      <Terms xmlns="http://schemas.microsoft.com/office/infopath/2007/PartnerControls"/>
    </lcf76f155ced4ddcb4097134ff3c332f>
    <TaxCatchAll xmlns="d12671fc-1c07-45ea-bbea-44c9b49f94d0" xsi:nil="true"/>
  </documentManagement>
</p:properties>
</file>

<file path=customXml/itemProps1.xml><?xml version="1.0" encoding="utf-8"?>
<ds:datastoreItem xmlns:ds="http://schemas.openxmlformats.org/officeDocument/2006/customXml" ds:itemID="{BEEC2578-410F-4B1B-9439-6AA3C767276E}"/>
</file>

<file path=customXml/itemProps2.xml><?xml version="1.0" encoding="utf-8"?>
<ds:datastoreItem xmlns:ds="http://schemas.openxmlformats.org/officeDocument/2006/customXml" ds:itemID="{7EAE357D-06A8-4EBB-B7DB-0298925AD889}"/>
</file>

<file path=customXml/itemProps3.xml><?xml version="1.0" encoding="utf-8"?>
<ds:datastoreItem xmlns:ds="http://schemas.openxmlformats.org/officeDocument/2006/customXml" ds:itemID="{233ABB77-6D03-45AC-9EF0-9CFCE8502CA2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4072</TotalTime>
  <Words>1034</Words>
  <Application>Microsoft Office PowerPoint</Application>
  <PresentationFormat>Širokoúhlá obrazovka</PresentationFormat>
  <Paragraphs>286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11</vt:i4>
      </vt:variant>
    </vt:vector>
  </HeadingPairs>
  <TitlesOfParts>
    <vt:vector size="16" baseType="lpstr">
      <vt:lpstr>Arial</vt:lpstr>
      <vt:lpstr>Trebuchet MS</vt:lpstr>
      <vt:lpstr>Wingdings 3</vt:lpstr>
      <vt:lpstr>1_Faseta</vt:lpstr>
      <vt:lpstr>Faseta</vt:lpstr>
      <vt:lpstr>VYHODNOCENÍ VLIVŮ ÚP HL. M. PRAHY (METROPOLITNÍ PLÁN) NA UDRŽITELNÝ ROZVOJ ÚZEMÍ k opakovanému veřejnému projednání  POVRCHOVÉ A PODZEMNÍ VODY    </vt:lpstr>
      <vt:lpstr>Vlivy na vodní prostředí</vt:lpstr>
      <vt:lpstr>Záplavová území</vt:lpstr>
      <vt:lpstr>Ochranná pásma vodních zdrojů</vt:lpstr>
      <vt:lpstr>Vodní toky, vodní plochy</vt:lpstr>
      <vt:lpstr>Odvodnění zemědělských pozemků</vt:lpstr>
      <vt:lpstr>Dopravní a technická infrastruktura</vt:lpstr>
      <vt:lpstr>Povrchový odtok</vt:lpstr>
      <vt:lpstr>Prezentace aplikace PowerPoint</vt:lpstr>
      <vt:lpstr>Vinořský potok</vt:lpstr>
      <vt:lpstr>Shrnutí</vt:lpstr>
    </vt:vector>
  </TitlesOfParts>
  <Company>Atelier T-Plan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Aktualizace č. 1 ZÚR Karlovarského kraje  k projednání dle § 37 stavebního zákona</dc:title>
  <dc:creator>krajicek</dc:creator>
  <cp:lastModifiedBy>Libor Krajíček</cp:lastModifiedBy>
  <cp:revision>180</cp:revision>
  <cp:lastPrinted>1601-01-01T00:00:00Z</cp:lastPrinted>
  <dcterms:created xsi:type="dcterms:W3CDTF">2015-05-29T14:50:58Z</dcterms:created>
  <dcterms:modified xsi:type="dcterms:W3CDTF">2025-11-14T19:22:08Z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0x0101003A5F6BC2463CB74F934B95D1CB51D07A</vt:lpwstr>
  </property>
</Properties>
</file>